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8" r:id="rId2"/>
    <p:sldId id="267" r:id="rId3"/>
    <p:sldId id="259" r:id="rId4"/>
    <p:sldId id="264" r:id="rId5"/>
    <p:sldId id="265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21" autoAdjust="0"/>
  </p:normalViewPr>
  <p:slideViewPr>
    <p:cSldViewPr snapToGrid="0" snapToObjects="1">
      <p:cViewPr varScale="1">
        <p:scale>
          <a:sx n="81" d="100"/>
          <a:sy n="81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A3927-4E08-BF44-BE43-EE58D3F12D2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40D6F-5422-9D4B-BA1B-50C9FC91B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0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4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5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5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6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0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6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7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DCA5-B992-2F42-AB48-09621DCF9DD4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4412D-1C9F-954B-BD09-8437C467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3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Know from Eckstein (2004)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8214" y="1127020"/>
            <a:ext cx="8680576" cy="5397886"/>
          </a:xfrm>
        </p:spPr>
        <p:txBody>
          <a:bodyPr/>
          <a:lstStyle/>
          <a:p>
            <a:r>
              <a:rPr lang="en-US" dirty="0" err="1" smtClean="0"/>
              <a:t>AtP</a:t>
            </a:r>
            <a:r>
              <a:rPr lang="en-US" dirty="0" smtClean="0"/>
              <a:t> abuse – types it can involve</a:t>
            </a:r>
          </a:p>
          <a:p>
            <a:r>
              <a:rPr lang="en-US" dirty="0" smtClean="0"/>
              <a:t>Characteristics common to these </a:t>
            </a:r>
            <a:r>
              <a:rPr lang="en-US" dirty="0" err="1" smtClean="0"/>
              <a:t>Rel’s</a:t>
            </a:r>
            <a:endParaRPr lang="en-US" dirty="0" smtClean="0"/>
          </a:p>
          <a:p>
            <a:r>
              <a:rPr lang="en-US" dirty="0" smtClean="0"/>
              <a:t>Process of progression/escalation</a:t>
            </a:r>
          </a:p>
          <a:p>
            <a:r>
              <a:rPr lang="en-US" dirty="0" smtClean="0"/>
              <a:t>Parent-perceived family roles</a:t>
            </a:r>
          </a:p>
          <a:p>
            <a:pPr lvl="1"/>
            <a:r>
              <a:rPr lang="en-US" dirty="0" smtClean="0"/>
              <a:t>Inside family</a:t>
            </a:r>
          </a:p>
          <a:p>
            <a:pPr lvl="1"/>
            <a:r>
              <a:rPr lang="en-US" dirty="0" smtClean="0"/>
              <a:t>Outside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70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5116"/>
            <a:ext cx="8229600" cy="57858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Age-appropriate?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Punishment proportional to fault?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Consistent?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Explained?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31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Family Concepts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715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6600"/>
                </a:solidFill>
                <a:latin typeface="Arial" charset="0"/>
              </a:rPr>
              <a:t>Pre-1980 View: </a:t>
            </a:r>
          </a:p>
          <a:p>
            <a:pPr lvl="1" eaLnBrk="1" hangingPunct="1"/>
            <a:r>
              <a:rPr lang="en-US" dirty="0">
                <a:solidFill>
                  <a:srgbClr val="006600"/>
                </a:solidFill>
                <a:latin typeface="Arial" charset="0"/>
              </a:rPr>
              <a:t>“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what 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happens behind closed doors is no one else’s business”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  <a:latin typeface="Arial" charset="0"/>
              </a:rPr>
              <a:t>Why Families?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 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  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3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304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</a:rPr>
              <a:t>History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Child Victimization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200" dirty="0">
                <a:solidFill>
                  <a:srgbClr val="FF0000"/>
                </a:solidFill>
                <a:latin typeface="Arial" charset="0"/>
              </a:rPr>
              <a:t>Infanticide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200" dirty="0">
                <a:solidFill>
                  <a:srgbClr val="FF0000"/>
                </a:solidFill>
                <a:latin typeface="Arial" charset="0"/>
              </a:rPr>
              <a:t>Child labor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200" dirty="0">
                <a:solidFill>
                  <a:srgbClr val="FF0000"/>
                </a:solidFill>
                <a:latin typeface="Arial" charset="0"/>
              </a:rPr>
              <a:t>Child abuse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Society for the Prevention of Cruelty to Children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200" dirty="0">
                <a:solidFill>
                  <a:srgbClr val="FF0000"/>
                </a:solidFill>
                <a:latin typeface="Arial" charset="0"/>
              </a:rPr>
              <a:t>Sexual abuse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rgbClr val="006666"/>
                </a:solidFill>
                <a:latin typeface="Arial" charset="0"/>
              </a:rPr>
              <a:t>Wife Abuse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200" dirty="0">
                <a:solidFill>
                  <a:srgbClr val="006666"/>
                </a:solidFill>
                <a:latin typeface="Arial" charset="0"/>
              </a:rPr>
              <a:t>Laws right to hit </a:t>
            </a:r>
            <a:r>
              <a:rPr lang="en-US" sz="2200" dirty="0" smtClean="0">
                <a:solidFill>
                  <a:srgbClr val="006666"/>
                </a:solidFill>
                <a:latin typeface="Arial" charset="0"/>
              </a:rPr>
              <a:t>wives</a:t>
            </a:r>
            <a:endParaRPr lang="en-US" sz="2200" i="1" dirty="0">
              <a:solidFill>
                <a:srgbClr val="006666"/>
              </a:solidFill>
              <a:latin typeface="Arial" charset="0"/>
            </a:endParaRP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dirty="0">
                <a:solidFill>
                  <a:srgbClr val="006666"/>
                </a:solidFill>
                <a:latin typeface="Arial" charset="0"/>
              </a:rPr>
              <a:t>1870'</a:t>
            </a:r>
            <a:r>
              <a:rPr lang="en-US" sz="1800" dirty="0" smtClean="0">
                <a:solidFill>
                  <a:srgbClr val="006666"/>
                </a:solidFill>
                <a:latin typeface="Arial" charset="0"/>
              </a:rPr>
              <a:t>s - </a:t>
            </a:r>
            <a:endParaRPr lang="en-US" sz="1800" dirty="0">
              <a:solidFill>
                <a:srgbClr val="006666"/>
              </a:solidFill>
              <a:latin typeface="Arial" charset="0"/>
            </a:endParaRP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dirty="0">
                <a:solidFill>
                  <a:srgbClr val="006666"/>
                </a:solidFill>
                <a:latin typeface="Arial" charset="0"/>
              </a:rPr>
              <a:t>1960's-1970'</a:t>
            </a:r>
            <a:r>
              <a:rPr lang="en-US" sz="1800" dirty="0" smtClean="0">
                <a:solidFill>
                  <a:srgbClr val="006666"/>
                </a:solidFill>
                <a:latin typeface="Arial" charset="0"/>
              </a:rPr>
              <a:t>s - </a:t>
            </a:r>
            <a:endParaRPr lang="en-US" sz="1800" dirty="0">
              <a:solidFill>
                <a:srgbClr val="006666"/>
              </a:solidFill>
              <a:latin typeface="Arial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200" dirty="0">
                <a:solidFill>
                  <a:srgbClr val="006666"/>
                </a:solidFill>
                <a:latin typeface="Arial" charset="0"/>
              </a:rPr>
              <a:t>Rape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6666"/>
                </a:solidFill>
                <a:latin typeface="Arial" charset="0"/>
              </a:rPr>
              <a:t>1979 - </a:t>
            </a:r>
            <a:endParaRPr lang="en-US" sz="1800" dirty="0">
              <a:solidFill>
                <a:srgbClr val="006666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rgbClr val="660066"/>
                </a:solidFill>
                <a:latin typeface="Arial" charset="0"/>
              </a:rPr>
              <a:t>Courtship Violence &amp; Date Rape – 1981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Arial" charset="0"/>
              </a:rPr>
              <a:t>Elder Abuse – 1981-1982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charset="0"/>
              </a:rPr>
              <a:t>Adolescent-to-parent abuse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Arial" charset="0"/>
              </a:rPr>
              <a:t>Husband abuse</a:t>
            </a:r>
          </a:p>
        </p:txBody>
      </p:sp>
    </p:spTree>
    <p:extLst>
      <p:ext uri="{BB962C8B-B14F-4D97-AF65-F5344CB8AC3E}">
        <p14:creationId xmlns:p14="http://schemas.microsoft.com/office/powerpoint/2010/main" val="423264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8229600" cy="274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u="sng">
                <a:latin typeface="Arial" charset="0"/>
              </a:rPr>
              <a:t>Today…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372600" cy="6934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800080"/>
                </a:solidFill>
                <a:latin typeface="Arial" charset="0"/>
              </a:rPr>
              <a:t>  </a:t>
            </a:r>
            <a:endParaRPr lang="en-US" sz="1800" b="1" dirty="0">
              <a:solidFill>
                <a:srgbClr val="800080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solidFill>
                  <a:srgbClr val="800080"/>
                </a:solidFill>
                <a:latin typeface="Arial" charset="0"/>
              </a:rPr>
              <a:t>8.5 million cases </a:t>
            </a:r>
            <a:r>
              <a:rPr lang="en-US" sz="1400" dirty="0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sz="1400" dirty="0" err="1">
                <a:solidFill>
                  <a:srgbClr val="800080"/>
                </a:solidFill>
                <a:latin typeface="Arial" charset="0"/>
              </a:rPr>
              <a:t>Tjaden</a:t>
            </a:r>
            <a:r>
              <a:rPr lang="en-US" sz="1400" dirty="0">
                <a:solidFill>
                  <a:srgbClr val="800080"/>
                </a:solidFill>
                <a:latin typeface="Arial" charset="0"/>
              </a:rPr>
              <a:t> &amp; </a:t>
            </a:r>
            <a:r>
              <a:rPr lang="en-US" sz="1400" dirty="0" err="1">
                <a:solidFill>
                  <a:srgbClr val="800080"/>
                </a:solidFill>
                <a:latin typeface="Arial" charset="0"/>
              </a:rPr>
              <a:t>Thoennes</a:t>
            </a:r>
            <a:r>
              <a:rPr lang="en-US" sz="1400" dirty="0">
                <a:solidFill>
                  <a:srgbClr val="800080"/>
                </a:solidFill>
                <a:latin typeface="Arial" charset="0"/>
              </a:rPr>
              <a:t>, 2000)</a:t>
            </a:r>
            <a:r>
              <a:rPr lang="en-US" sz="1800" dirty="0">
                <a:solidFill>
                  <a:srgbClr val="800080"/>
                </a:solidFill>
                <a:latin typeface="Arial" charset="0"/>
              </a:rPr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solidFill>
                  <a:srgbClr val="800080"/>
                </a:solidFill>
                <a:latin typeface="Arial" charset="0"/>
              </a:rPr>
              <a:t>5.3 female victims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solidFill>
                  <a:srgbClr val="800080"/>
                </a:solidFill>
                <a:latin typeface="Arial" charset="0"/>
              </a:rPr>
              <a:t>3.2 male victims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chemeClr val="accent2"/>
                </a:solidFill>
                <a:latin typeface="Arial" charset="0"/>
              </a:rPr>
              <a:t>  </a:t>
            </a:r>
            <a:endParaRPr lang="en-US" sz="1800" b="1" dirty="0">
              <a:solidFill>
                <a:schemeClr val="accent2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In one year (2007), 794,000 victims of abuse/neglect</a:t>
            </a: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 (Child Maltreatment, 2007)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59% neglect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10.8% physically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7.6% sexually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4.2% emotionally/psychologically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&lt; 1% medically neglected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13.1% of all child victims - "other" types maltreatment (e.g., abandonment, threats of harm, congenital drug addiction)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006666"/>
                </a:solidFill>
                <a:latin typeface="Arial" charset="0"/>
              </a:rPr>
              <a:t>  </a:t>
            </a:r>
            <a:endParaRPr lang="en-US" sz="1800" b="1" dirty="0">
              <a:solidFill>
                <a:srgbClr val="006666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6666"/>
                </a:solidFill>
                <a:latin typeface="Arial" charset="0"/>
              </a:rPr>
              <a:t>18% of population (severe physical at least once/year) </a:t>
            </a:r>
            <a:r>
              <a:rPr lang="en-US" sz="1400" dirty="0">
                <a:solidFill>
                  <a:srgbClr val="006666"/>
                </a:solidFill>
                <a:latin typeface="Arial" charset="0"/>
              </a:rPr>
              <a:t>(Straus, </a:t>
            </a:r>
            <a:r>
              <a:rPr lang="en-US" sz="1400" dirty="0" err="1">
                <a:solidFill>
                  <a:srgbClr val="006666"/>
                </a:solidFill>
                <a:latin typeface="Arial" charset="0"/>
              </a:rPr>
              <a:t>Gelles</a:t>
            </a:r>
            <a:r>
              <a:rPr lang="en-US" sz="1400" dirty="0">
                <a:solidFill>
                  <a:srgbClr val="006666"/>
                </a:solidFill>
                <a:latin typeface="Arial" charset="0"/>
              </a:rPr>
              <a:t>, Steinmetz, 1980)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6666"/>
                </a:solidFill>
                <a:latin typeface="Arial" charset="0"/>
              </a:rPr>
              <a:t>Goes up to 29% for one-parent families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990033"/>
                </a:solidFill>
                <a:latin typeface="Arial" charset="0"/>
              </a:rPr>
              <a:t>  </a:t>
            </a:r>
            <a:endParaRPr lang="en-US" sz="1800" b="1" dirty="0">
              <a:solidFill>
                <a:srgbClr val="990033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solidFill>
                  <a:srgbClr val="990033"/>
                </a:solidFill>
                <a:latin typeface="Arial" charset="0"/>
              </a:rPr>
              <a:t>Most prevalent form </a:t>
            </a:r>
            <a:r>
              <a:rPr lang="en-US" sz="1400" dirty="0">
                <a:solidFill>
                  <a:srgbClr val="990033"/>
                </a:solidFill>
                <a:latin typeface="Arial" charset="0"/>
              </a:rPr>
              <a:t>(Straus &amp; </a:t>
            </a:r>
            <a:r>
              <a:rPr lang="en-US" sz="1400" dirty="0" err="1">
                <a:solidFill>
                  <a:srgbClr val="990033"/>
                </a:solidFill>
                <a:latin typeface="Arial" charset="0"/>
              </a:rPr>
              <a:t>Gelles</a:t>
            </a:r>
            <a:r>
              <a:rPr lang="en-US" sz="1400" dirty="0">
                <a:solidFill>
                  <a:srgbClr val="990033"/>
                </a:solidFill>
                <a:latin typeface="Arial" charset="0"/>
              </a:rPr>
              <a:t>, 1988)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solidFill>
                  <a:srgbClr val="990033"/>
                </a:solidFill>
                <a:latin typeface="Arial" charset="0"/>
              </a:rPr>
              <a:t>800 out of 1000 hit bro or sis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solidFill>
                  <a:srgbClr val="990033"/>
                </a:solidFill>
                <a:latin typeface="Arial" charset="0"/>
              </a:rPr>
              <a:t>More than ½ engage in severe violence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>
                <a:solidFill>
                  <a:srgbClr val="990033"/>
                </a:solidFill>
                <a:latin typeface="Arial" charset="0"/>
              </a:rPr>
              <a:t>Two-thirds (66.6%) ages 15-17 </a:t>
            </a:r>
            <a:r>
              <a:rPr lang="en-US" sz="1800" i="1" dirty="0">
                <a:solidFill>
                  <a:srgbClr val="990033"/>
                </a:solidFill>
                <a:latin typeface="Arial" charset="0"/>
              </a:rPr>
              <a:t>assault </a:t>
            </a:r>
            <a:r>
              <a:rPr lang="en-US" sz="1800" dirty="0">
                <a:solidFill>
                  <a:srgbClr val="990033"/>
                </a:solidFill>
                <a:latin typeface="Arial" charset="0"/>
              </a:rPr>
              <a:t>sibling at least once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660066"/>
                </a:solidFill>
                <a:latin typeface="Arial" charset="0"/>
              </a:rPr>
              <a:t>                                     </a:t>
            </a:r>
            <a:r>
              <a:rPr lang="en-US" sz="1400" dirty="0" smtClean="0">
                <a:solidFill>
                  <a:srgbClr val="660066"/>
                </a:solidFill>
                <a:latin typeface="Arial" charset="0"/>
              </a:rPr>
              <a:t>(</a:t>
            </a:r>
            <a:r>
              <a:rPr lang="en-US" sz="1400" dirty="0">
                <a:solidFill>
                  <a:srgbClr val="660066"/>
                </a:solidFill>
                <a:latin typeface="Arial" charset="0"/>
              </a:rPr>
              <a:t>NCEA, 2005)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solidFill>
                  <a:srgbClr val="660066"/>
                </a:solidFill>
                <a:latin typeface="Arial" charset="0"/>
              </a:rPr>
              <a:t>1 - 2 million Americans (age 65 or older) – by </a:t>
            </a:r>
            <a:r>
              <a:rPr lang="ja-JP" altLang="en-US" sz="1800" dirty="0">
                <a:solidFill>
                  <a:srgbClr val="660066"/>
                </a:solidFill>
                <a:latin typeface="Arial" charset="0"/>
              </a:rPr>
              <a:t>“</a:t>
            </a:r>
            <a:r>
              <a:rPr lang="en-US" altLang="ja-JP" sz="1800" dirty="0">
                <a:solidFill>
                  <a:srgbClr val="660066"/>
                </a:solidFill>
                <a:latin typeface="Arial" charset="0"/>
              </a:rPr>
              <a:t>protectors</a:t>
            </a:r>
            <a:r>
              <a:rPr lang="ja-JP" altLang="en-US" sz="1800" dirty="0">
                <a:solidFill>
                  <a:srgbClr val="660066"/>
                </a:solidFill>
                <a:latin typeface="Arial" charset="0"/>
              </a:rPr>
              <a:t>”</a:t>
            </a:r>
            <a:endParaRPr lang="en-US" altLang="ja-JP" sz="1800" dirty="0">
              <a:solidFill>
                <a:srgbClr val="660066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solidFill>
                  <a:srgbClr val="660066"/>
                </a:solidFill>
                <a:latin typeface="Arial" charset="0"/>
              </a:rPr>
              <a:t>2% to 10% of </a:t>
            </a:r>
            <a:r>
              <a:rPr lang="en-US" sz="1800" dirty="0" smtClean="0">
                <a:solidFill>
                  <a:srgbClr val="660066"/>
                </a:solidFill>
                <a:latin typeface="Arial" charset="0"/>
              </a:rPr>
              <a:t>population</a:t>
            </a:r>
            <a:endParaRPr lang="en-US" sz="1800" dirty="0">
              <a:solidFill>
                <a:srgbClr val="66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71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>
                <a:latin typeface="Arial" charset="0"/>
              </a:rPr>
              <a:t>Family Systems Theory Applied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CC0000"/>
                </a:solidFill>
                <a:latin typeface="Arial" charset="0"/>
              </a:rPr>
              <a:t>Not isolated </a:t>
            </a:r>
            <a:r>
              <a:rPr lang="en-US" sz="2400" dirty="0" err="1" smtClean="0">
                <a:solidFill>
                  <a:srgbClr val="CC0000"/>
                </a:solidFill>
                <a:latin typeface="Arial" charset="0"/>
              </a:rPr>
              <a:t>indiv’s</a:t>
            </a:r>
            <a:endParaRPr lang="en-US" sz="2400" dirty="0">
              <a:solidFill>
                <a:srgbClr val="CC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3300"/>
                </a:solidFill>
                <a:latin typeface="Arial" charset="0"/>
              </a:rPr>
              <a:t>S</a:t>
            </a:r>
            <a:r>
              <a:rPr lang="en-US" sz="2400" b="1" u="sng" dirty="0">
                <a:solidFill>
                  <a:srgbClr val="FF3300"/>
                </a:solidFill>
                <a:latin typeface="Arial" charset="0"/>
              </a:rPr>
              <a:t>ystems</a:t>
            </a:r>
            <a:r>
              <a:rPr lang="en-US" sz="2400" dirty="0">
                <a:solidFill>
                  <a:srgbClr val="FF3300"/>
                </a:solidFill>
                <a:latin typeface="Arial" charset="0"/>
              </a:rPr>
              <a:t> - interconnected &amp; interdependent</a:t>
            </a:r>
            <a:r>
              <a:rPr lang="en-US" sz="2400" dirty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Family </a:t>
            </a:r>
            <a:r>
              <a:rPr lang="en-US" sz="2400" b="1" dirty="0" smtClean="0">
                <a:solidFill>
                  <a:schemeClr val="accent2"/>
                </a:solidFill>
                <a:latin typeface="Arial" charset="0"/>
              </a:rPr>
              <a:t>                   </a:t>
            </a:r>
            <a:r>
              <a:rPr lang="en-US" sz="24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– </a:t>
            </a:r>
            <a:r>
              <a:rPr lang="en-US" sz="2400" dirty="0" err="1" smtClean="0">
                <a:solidFill>
                  <a:schemeClr val="accent2"/>
                </a:solidFill>
                <a:latin typeface="Arial" charset="0"/>
              </a:rPr>
              <a:t>expectat’s</a:t>
            </a:r>
            <a:r>
              <a:rPr lang="en-US" sz="24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for each member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800080"/>
                </a:solidFill>
                <a:latin typeface="Arial" charset="0"/>
              </a:rPr>
              <a:t>Family </a:t>
            </a:r>
            <a:r>
              <a:rPr lang="en-US" sz="2400" b="1" dirty="0" smtClean="0">
                <a:solidFill>
                  <a:srgbClr val="800080"/>
                </a:solidFill>
                <a:latin typeface="Arial" charset="0"/>
              </a:rPr>
              <a:t>                   </a:t>
            </a:r>
            <a:r>
              <a:rPr lang="en-US" sz="2400" dirty="0" smtClean="0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Arial" charset="0"/>
              </a:rPr>
              <a:t>– </a:t>
            </a:r>
            <a:r>
              <a:rPr lang="en-US" sz="2400" dirty="0" err="1" smtClean="0">
                <a:solidFill>
                  <a:srgbClr val="800080"/>
                </a:solidFill>
                <a:latin typeface="Arial" charset="0"/>
              </a:rPr>
              <a:t>regulat’s</a:t>
            </a:r>
            <a:r>
              <a:rPr lang="en-US" sz="2400" dirty="0" smtClean="0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Arial" charset="0"/>
              </a:rPr>
              <a:t>about how </a:t>
            </a:r>
            <a:r>
              <a:rPr lang="en-US" sz="2400" dirty="0" smtClean="0">
                <a:solidFill>
                  <a:srgbClr val="800080"/>
                </a:solidFill>
                <a:latin typeface="Arial" charset="0"/>
              </a:rPr>
              <a:t>operate </a:t>
            </a:r>
            <a:endParaRPr lang="en-US" sz="2400" dirty="0">
              <a:solidFill>
                <a:srgbClr val="800080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solidFill>
                  <a:srgbClr val="800080"/>
                </a:solidFill>
                <a:latin typeface="Arial" charset="0"/>
              </a:rPr>
              <a:t>Mostly unspoken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>
                <a:solidFill>
                  <a:srgbClr val="800080"/>
                </a:solidFill>
                <a:latin typeface="Arial" charset="0"/>
              </a:rPr>
              <a:t>Pttrns</a:t>
            </a:r>
            <a:r>
              <a:rPr lang="en-US" sz="2000" dirty="0" smtClean="0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800080"/>
                </a:solidFill>
                <a:latin typeface="Arial" charset="0"/>
              </a:rPr>
              <a:t>dvlp</a:t>
            </a:r>
            <a:r>
              <a:rPr lang="en-US" sz="2000" dirty="0" smtClean="0">
                <a:solidFill>
                  <a:srgbClr val="800080"/>
                </a:solidFill>
                <a:latin typeface="Arial" charset="0"/>
              </a:rPr>
              <a:t> become </a:t>
            </a:r>
            <a:r>
              <a:rPr lang="en-US" sz="2000" dirty="0">
                <a:solidFill>
                  <a:srgbClr val="800080"/>
                </a:solidFill>
                <a:latin typeface="Arial" charset="0"/>
              </a:rPr>
              <a:t>“unspoken rules”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solidFill>
                  <a:srgbClr val="800080"/>
                </a:solidFill>
                <a:latin typeface="Arial" charset="0"/>
              </a:rPr>
              <a:t>Family view = “just </a:t>
            </a:r>
            <a:r>
              <a:rPr lang="en-US" sz="2000" dirty="0" smtClean="0">
                <a:solidFill>
                  <a:srgbClr val="800080"/>
                </a:solidFill>
                <a:latin typeface="Arial" charset="0"/>
              </a:rPr>
              <a:t>way </a:t>
            </a:r>
            <a:r>
              <a:rPr lang="en-US" sz="2000" dirty="0">
                <a:solidFill>
                  <a:srgbClr val="800080"/>
                </a:solidFill>
                <a:latin typeface="Arial" charset="0"/>
              </a:rPr>
              <a:t>it is”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>
              <a:solidFill>
                <a:srgbClr val="80008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6600FF"/>
                </a:solidFill>
                <a:latin typeface="Arial" charset="0"/>
              </a:rPr>
              <a:t>Systems </a:t>
            </a:r>
            <a:r>
              <a:rPr lang="en-US" sz="2400" dirty="0" err="1" smtClean="0">
                <a:solidFill>
                  <a:srgbClr val="6600FF"/>
                </a:solidFill>
                <a:latin typeface="Arial" charset="0"/>
              </a:rPr>
              <a:t>dvlp</a:t>
            </a:r>
            <a:r>
              <a:rPr lang="en-US" sz="2400" dirty="0" smtClean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en-US" sz="2400" b="1" u="sng" dirty="0" smtClean="0">
                <a:solidFill>
                  <a:srgbClr val="6600FF"/>
                </a:solidFill>
                <a:latin typeface="Arial" charset="0"/>
              </a:rPr>
              <a:t>         </a:t>
            </a:r>
            <a:endParaRPr lang="en-US" sz="2400" b="1" u="sng" dirty="0">
              <a:solidFill>
                <a:srgbClr val="6600FF"/>
              </a:solidFill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solidFill>
                  <a:srgbClr val="6600FF"/>
                </a:solidFill>
                <a:latin typeface="Arial" charset="0"/>
              </a:rPr>
              <a:t>These “ways” are reliable &amp; predictable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solidFill>
                  <a:srgbClr val="6600FF"/>
                </a:solidFill>
                <a:latin typeface="Arial" charset="0"/>
              </a:rPr>
              <a:t>Comprised of Roles &amp; Rules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Arial" charset="0"/>
              </a:rPr>
              <a:t>                                        </a:t>
            </a:r>
            <a:r>
              <a:rPr lang="en-US" sz="2400" b="1" dirty="0">
                <a:latin typeface="Arial" charset="0"/>
              </a:rPr>
              <a:t>(System Equilibrium)</a:t>
            </a:r>
            <a:r>
              <a:rPr lang="en-US" sz="2400" dirty="0">
                <a:latin typeface="Arial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Constant pull on system NOT to CHANGE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System seeks to continue “usual” functioning</a:t>
            </a:r>
          </a:p>
          <a:p>
            <a:pPr eaLnBrk="1" hangingPunct="1">
              <a:lnSpc>
                <a:spcPct val="80000"/>
              </a:lnSpc>
            </a:pPr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131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8080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" charset="0"/>
              </a:rPr>
              <a:t>Cycle of Family Systems</a:t>
            </a:r>
            <a:br>
              <a:rPr lang="en-US" sz="4000">
                <a:latin typeface="Arial" charset="0"/>
              </a:rPr>
            </a:br>
            <a:r>
              <a:rPr lang="en-US" sz="2800">
                <a:latin typeface="Arial" charset="0"/>
              </a:rPr>
              <a:t>Applied to Violence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6600FF"/>
                </a:solidFill>
                <a:latin typeface="Arial" charset="0"/>
              </a:rPr>
              <a:t>Always wonder…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6600FF"/>
                </a:solidFill>
                <a:latin typeface="Arial" charset="0"/>
              </a:rPr>
              <a:t>How get </a:t>
            </a:r>
            <a:r>
              <a:rPr lang="en-US" i="1" dirty="0">
                <a:solidFill>
                  <a:srgbClr val="6600FF"/>
                </a:solidFill>
                <a:latin typeface="Arial" charset="0"/>
              </a:rPr>
              <a:t>in</a:t>
            </a:r>
            <a:r>
              <a:rPr lang="en-US" dirty="0">
                <a:solidFill>
                  <a:srgbClr val="6600FF"/>
                </a:solidFill>
                <a:latin typeface="Arial" charset="0"/>
              </a:rPr>
              <a:t> cycle?  Who starts?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6600"/>
                </a:solidFill>
                <a:latin typeface="Arial" charset="0"/>
              </a:rPr>
              <a:t>Family </a:t>
            </a:r>
            <a:r>
              <a:rPr lang="en-US" dirty="0" err="1" smtClean="0">
                <a:solidFill>
                  <a:srgbClr val="006600"/>
                </a:solidFill>
                <a:latin typeface="Arial" charset="0"/>
              </a:rPr>
              <a:t>systms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rial" charset="0"/>
              </a:rPr>
              <a:t>thry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view: 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chicken/</a:t>
            </a:r>
            <a:r>
              <a:rPr lang="en-US" dirty="0">
                <a:solidFill>
                  <a:srgbClr val="006600"/>
                </a:solidFill>
                <a:latin typeface="Arial" charset="0"/>
              </a:rPr>
              <a:t>egg?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6600"/>
                </a:solidFill>
                <a:latin typeface="Arial" charset="0"/>
              </a:rPr>
              <a:t>impossible to answer 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b/c…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  <a:p>
            <a:pPr marL="914400" lvl="2" indent="0" eaLnBrk="1" hangingPunct="1">
              <a:lnSpc>
                <a:spcPct val="90000"/>
              </a:lnSpc>
              <a:buNone/>
            </a:pPr>
            <a:endParaRPr lang="en-US" dirty="0" smtClean="0">
              <a:solidFill>
                <a:srgbClr val="006600"/>
              </a:solidFill>
              <a:latin typeface="Arial" charset="0"/>
            </a:endParaRPr>
          </a:p>
          <a:p>
            <a:pPr marL="914400" lvl="2" indent="0" eaLnBrk="1" hangingPunct="1">
              <a:lnSpc>
                <a:spcPct val="90000"/>
              </a:lnSpc>
              <a:buNone/>
            </a:pPr>
            <a:endParaRPr lang="en-US" dirty="0">
              <a:solidFill>
                <a:srgbClr val="006600"/>
              </a:solidFill>
              <a:latin typeface="Arial" charset="0"/>
            </a:endParaRPr>
          </a:p>
          <a:p>
            <a:pPr marL="914400" lvl="2" indent="0" eaLnBrk="1" hangingPunct="1">
              <a:lnSpc>
                <a:spcPct val="90000"/>
              </a:lnSpc>
              <a:buNone/>
            </a:pPr>
            <a:endParaRPr lang="en-US" dirty="0" smtClean="0">
              <a:solidFill>
                <a:srgbClr val="006600"/>
              </a:solidFill>
              <a:latin typeface="Arial" charset="0"/>
            </a:endParaRPr>
          </a:p>
          <a:p>
            <a:pPr marL="914400" lvl="2" indent="0" eaLnBrk="1" hangingPunct="1">
              <a:lnSpc>
                <a:spcPct val="90000"/>
              </a:lnSpc>
              <a:buNone/>
            </a:pPr>
            <a:endParaRPr lang="en-US" dirty="0">
              <a:solidFill>
                <a:srgbClr val="0066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i="1" u="sng" dirty="0" smtClean="0">
                <a:latin typeface="Arial" charset="0"/>
              </a:rPr>
              <a:t>                                      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Each member’s </a:t>
            </a:r>
            <a:r>
              <a:rPr lang="en-US" dirty="0" err="1" smtClean="0">
                <a:latin typeface="Arial" charset="0"/>
              </a:rPr>
              <a:t>behav</a:t>
            </a:r>
            <a:r>
              <a:rPr lang="en-US" dirty="0" smtClean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caused by (affects) </a:t>
            </a:r>
            <a:r>
              <a:rPr lang="en-US" dirty="0">
                <a:latin typeface="Arial" charset="0"/>
              </a:rPr>
              <a:t>&amp; </a:t>
            </a:r>
            <a:r>
              <a:rPr lang="en-US" i="1" dirty="0">
                <a:latin typeface="Arial" charset="0"/>
              </a:rPr>
              <a:t>causes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(effects)</a:t>
            </a:r>
            <a:r>
              <a:rPr lang="en-US" dirty="0">
                <a:latin typeface="Arial" charset="0"/>
              </a:rPr>
              <a:t> others’ </a:t>
            </a:r>
            <a:r>
              <a:rPr lang="en-US" dirty="0" err="1" smtClean="0">
                <a:latin typeface="Arial" charset="0"/>
              </a:rPr>
              <a:t>behav’s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4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55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" charset="0"/>
              </a:rPr>
              <a:t>Ultimately…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9436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</a:rPr>
              <a:t>Our </a:t>
            </a:r>
            <a:r>
              <a:rPr lang="en-US" sz="2400" dirty="0" err="1" smtClean="0">
                <a:latin typeface="Arial" charset="0"/>
              </a:rPr>
              <a:t>behav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may be…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Personality… 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but always…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SYSTEM of FAMILY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743200" y="2057400"/>
            <a:ext cx="5257800" cy="4191000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876800" y="1600200"/>
            <a:ext cx="990600" cy="1295400"/>
          </a:xfrm>
          <a:prstGeom prst="triangle">
            <a:avLst>
              <a:gd name="adj" fmla="val 50000"/>
            </a:avLst>
          </a:prstGeom>
          <a:noFill/>
          <a:ln w="1905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362200" y="4953000"/>
            <a:ext cx="990600" cy="12954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7239000" y="4953000"/>
            <a:ext cx="990600" cy="1295400"/>
          </a:xfrm>
          <a:prstGeom prst="triangle">
            <a:avLst>
              <a:gd name="adj" fmla="val 50000"/>
            </a:avLst>
          </a:prstGeom>
          <a:noFill/>
          <a:ln w="127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495800" y="1295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660066"/>
                </a:solidFill>
              </a:rPr>
              <a:t>Perpetrator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09800" y="45720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Observer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934200" y="46482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6600"/>
                </a:solidFill>
              </a:rPr>
              <a:t>Victim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352800" y="57912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</a:rPr>
              <a:t>Victim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791200" y="2514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660066"/>
                </a:solidFill>
              </a:rPr>
              <a:t>Victim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066800" y="5791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</a:rPr>
              <a:t>Perpetrato</a:t>
            </a:r>
            <a:r>
              <a:rPr lang="en-US" sz="1800"/>
              <a:t>r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657600" y="2590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660066"/>
                </a:solidFill>
              </a:rPr>
              <a:t>Observer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867400" y="5867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6600"/>
                </a:solidFill>
              </a:rPr>
              <a:t>Observer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696200" y="62484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6600"/>
                </a:solidFill>
              </a:rPr>
              <a:t>Perpetrator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391400" y="17526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Ney (1992)</a:t>
            </a:r>
          </a:p>
        </p:txBody>
      </p:sp>
    </p:spTree>
    <p:extLst>
      <p:ext uri="{BB962C8B-B14F-4D97-AF65-F5344CB8AC3E}">
        <p14:creationId xmlns:p14="http://schemas.microsoft.com/office/powerpoint/2010/main" val="59260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animBg="1"/>
      <p:bldP spid="7173" grpId="0" animBg="1"/>
      <p:bldP spid="7174" grpId="0" animBg="1"/>
      <p:bldP spid="7175" grpId="0" animBg="1"/>
      <p:bldP spid="7176" grpId="0"/>
      <p:bldP spid="7177" grpId="0"/>
      <p:bldP spid="7178" grpId="0"/>
      <p:bldP spid="7179" grpId="0"/>
      <p:bldP spid="7180" grpId="0"/>
      <p:bldP spid="7181" grpId="0"/>
      <p:bldP spid="7182" grpId="0"/>
      <p:bldP spid="7183" grpId="0"/>
      <p:bldP spid="71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474</Words>
  <Application>Microsoft Macintosh PowerPoint</Application>
  <PresentationFormat>On-screen Show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 Know from Eckstein (2004)</vt:lpstr>
      <vt:lpstr>Discipline</vt:lpstr>
      <vt:lpstr>Family Concepts</vt:lpstr>
      <vt:lpstr>History</vt:lpstr>
      <vt:lpstr>Today…</vt:lpstr>
      <vt:lpstr>Family Systems Theory Applied</vt:lpstr>
      <vt:lpstr>Cycle of Family Systems Applied to Violence</vt:lpstr>
      <vt:lpstr>Ultimately…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17</cp:revision>
  <dcterms:created xsi:type="dcterms:W3CDTF">2015-01-08T22:21:08Z</dcterms:created>
  <dcterms:modified xsi:type="dcterms:W3CDTF">2015-04-27T03:28:17Z</dcterms:modified>
</cp:coreProperties>
</file>